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9" r:id="rId3"/>
    <p:sldId id="267" r:id="rId4"/>
    <p:sldId id="263" r:id="rId5"/>
    <p:sldId id="262" r:id="rId6"/>
    <p:sldId id="260" r:id="rId7"/>
    <p:sldId id="261" r:id="rId8"/>
    <p:sldId id="264" r:id="rId9"/>
    <p:sldId id="258" r:id="rId10"/>
    <p:sldId id="268" r:id="rId11"/>
    <p:sldId id="269" r:id="rId12"/>
    <p:sldId id="270" r:id="rId13"/>
    <p:sldId id="27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3"/>
    <p:restoredTop sz="94626"/>
  </p:normalViewPr>
  <p:slideViewPr>
    <p:cSldViewPr snapToGrid="0">
      <p:cViewPr varScale="1">
        <p:scale>
          <a:sx n="105" d="100"/>
          <a:sy n="105" d="100"/>
        </p:scale>
        <p:origin x="13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fif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jfif>
</file>

<file path=ppt/media/image5.png>
</file>

<file path=ppt/media/image6.png>
</file>

<file path=ppt/media/image7.jfif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143F5B-3548-9143-A663-2758A76AA0ED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2FF5CC-54BA-E344-BC72-E9D584F838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088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626EB-4BEE-075C-F0C2-57C015DCDB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7D8500-B590-0E65-8FEC-A8EA9A1599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FDE9F5-31DB-FF90-8429-711F8A57F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18C8C-93F8-504B-AE79-89F6406A089E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3D0A2B-90A9-C24C-6259-B8A075018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80BE73-9200-6364-CCEE-4D830BAC7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9465F-0671-394C-B6FB-BD9FE014A3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5024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EB8E8-B2B8-D4EB-8D16-C6CB618D4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661962-B142-417C-AA6F-BD1C633DC2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8FD420-30A8-F633-1DC9-065A9C297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18C8C-93F8-504B-AE79-89F6406A089E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1A7139-F89D-A9CC-DED2-2095EA21BC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C1B522-7F24-E4D5-D0A2-ECC4D9056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9465F-0671-394C-B6FB-BD9FE014A3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1981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4241A91-54F6-13FE-E9EC-B3DDF2E762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17471C-C43C-101F-8435-F35C431655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AAEB86-C8B3-6B02-5BE4-87F13E843C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18C8C-93F8-504B-AE79-89F6406A089E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60125D-10E5-A11E-F2D7-37C120E134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627B03-8285-71F7-F576-3C5F83397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9465F-0671-394C-B6FB-BD9FE014A3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4331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D7106E-40DC-BA31-0E0A-A8549F6F0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01046E-218B-EB44-31F6-001F27016C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7CBBB0-A470-DC30-ECB3-67C25AF88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18C8C-93F8-504B-AE79-89F6406A089E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0E0CDA-431D-6479-E195-B19A39FE5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8C5904-5B9A-172C-9D5E-53E21F088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9465F-0671-394C-B6FB-BD9FE014A3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0686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8799F-181D-8F87-3FFC-ACABB33B1C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1AFA15-0B31-FFB0-F8BD-EFCAD05957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3A825D-D0EC-9260-EB26-6CBD8BE10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18C8C-93F8-504B-AE79-89F6406A089E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6E272B-CD89-3043-4A93-F36DD74FA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61AE4A-9C1D-98EF-5D58-CA2BC4B00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9465F-0671-394C-B6FB-BD9FE014A3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1845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BADC0-1CF2-D425-889A-F996C1B1F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D5EDC2-0AC3-ACE3-5D97-0478E6EF7E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1BE1BF-0BF1-EF42-2A3D-E18D707FF8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812047-1B5A-0C04-98DB-1BFFB5A41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18C8C-93F8-504B-AE79-89F6406A089E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EFB449-A3B4-C57A-3233-82DC5874C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D5FE91-2F4C-B062-1673-EE2BE89C3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9465F-0671-394C-B6FB-BD9FE014A3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958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C1F7C-BEAF-68C7-3747-92D6BB3D3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1698DB-7054-5983-6667-7BCA7B9868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E57300-7B5A-49C1-53A3-EAB5162D29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5D6AE6-7BF2-CBE3-961E-B8E478C2DD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CD492B-E348-9F13-5550-BF4223EE63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C36EC81-0D38-3D03-799B-3059CCD108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18C8C-93F8-504B-AE79-89F6406A089E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6D7B544-8252-2D9F-90B2-67A0DE127F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200781-A3A2-D66E-031A-0DC2B12245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9465F-0671-394C-B6FB-BD9FE014A3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621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CFECB-DFCC-2BB7-CB0C-BBA1B43D6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36ECBB0-EF64-03FB-FD99-7999A2BB78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18C8C-93F8-504B-AE79-89F6406A089E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71011A-B657-330B-D8B2-7A02F6EB6A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0AF067-F664-BC02-B5C7-5251714EF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9465F-0671-394C-B6FB-BD9FE014A3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534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70DE42-84B3-0E56-C2B0-7367C6738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18C8C-93F8-504B-AE79-89F6406A089E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242847C-D03F-DDCC-45A0-9D041982A3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EB588E-C876-72A9-0DF4-01E1C2C4F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9465F-0671-394C-B6FB-BD9FE014A3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5456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B7D74-79E8-9986-693E-475187A46C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7227E0-2404-95A1-777E-3663272799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43A8C3-2CD8-52AF-2129-A8BA611CE9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378A29-E2A6-A67A-7C89-E408119075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18C8C-93F8-504B-AE79-89F6406A089E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5A4085-ADEF-F024-8BF4-22DE7CAD0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B1E34D-2017-82A2-644B-B30D5C91D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9465F-0671-394C-B6FB-BD9FE014A3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2444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63EAA7-43F3-E082-D025-2FE257ACEF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D050540-CBE0-1A14-02FE-C7C8ED7269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8ABAE-ADBD-ECD4-0CE0-0CB9676991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1B4B26-EE39-0EA6-7EB5-C41EB6C4FB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18C8C-93F8-504B-AE79-89F6406A089E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32CDFF-8DAE-7649-CA74-FF45D0B8E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AC840B-C000-05E2-B5A6-4779B0ED1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9465F-0671-394C-B6FB-BD9FE014A3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3442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E04F39F-902C-5DA8-4704-8C722F418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063423-6C9D-FB0F-C8FB-2DB8AED6EA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9B3917-2001-0C2A-6A0B-98F296B6AF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18C8C-93F8-504B-AE79-89F6406A089E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AC25AE-81B1-E515-23D2-71C5E5047B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BCD52C-97F9-D58D-7C41-9DFBC85EFE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29465F-0671-394C-B6FB-BD9FE014A3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3352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f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jf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0.jf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Video 23" descr="Skyscrapers And Location Icons">
            <a:extLst>
              <a:ext uri="{FF2B5EF4-FFF2-40B4-BE49-F238E27FC236}">
                <a16:creationId xmlns:a16="http://schemas.microsoft.com/office/drawing/2014/main" id="{F351845B-F56B-A4B2-B922-0DB1269C35F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F5C3F1-C353-0669-276F-1D2D588742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b="0" i="1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From Chicago to Springfield: Understanding Crime Rates and Emergency Service Costs in </a:t>
            </a:r>
            <a:br>
              <a:rPr lang="en-US" sz="5200" b="0" i="1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5200" b="0" i="1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Illinois Cities</a:t>
            </a:r>
            <a:endParaRPr lang="en-US" sz="5200" i="1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1356AF-B7D3-DD7B-30FE-30101B98A7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BY: </a:t>
            </a:r>
          </a:p>
          <a:p>
            <a:r>
              <a:rPr lang="en-US">
                <a:solidFill>
                  <a:srgbClr val="FFFFFF"/>
                </a:solidFill>
              </a:rPr>
              <a:t>Amanda Baynard, Andrew Voortman, Corbin Moore, Sania Sufi &amp; Shunjia Liu</a:t>
            </a:r>
          </a:p>
        </p:txBody>
      </p:sp>
    </p:spTree>
    <p:extLst>
      <p:ext uri="{BB962C8B-B14F-4D97-AF65-F5344CB8AC3E}">
        <p14:creationId xmlns:p14="http://schemas.microsoft.com/office/powerpoint/2010/main" val="984192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2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59995F-EB76-30F2-C89A-4A41058FF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6599" y="-108733"/>
            <a:ext cx="10515600" cy="1325563"/>
          </a:xfrm>
        </p:spPr>
        <p:txBody>
          <a:bodyPr/>
          <a:lstStyle/>
          <a:p>
            <a:r>
              <a:rPr lang="en-US" dirty="0"/>
              <a:t>Crime rates per city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23F9A0-96A3-C665-C0E3-C2DB0CF40A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2" y="1052267"/>
            <a:ext cx="5157787" cy="520979"/>
          </a:xfrm>
        </p:spPr>
        <p:txBody>
          <a:bodyPr/>
          <a:lstStyle/>
          <a:p>
            <a:r>
              <a:rPr lang="en-US" dirty="0"/>
              <a:t>Burglary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4DF3CA-AE6E-1B0D-39FA-39458A41F7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94412" y="766223"/>
            <a:ext cx="5183188" cy="823912"/>
          </a:xfrm>
        </p:spPr>
        <p:txBody>
          <a:bodyPr/>
          <a:lstStyle/>
          <a:p>
            <a:r>
              <a:rPr lang="en-US" dirty="0"/>
              <a:t>Larceny Theft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527230-9E67-36E4-C0B3-46376EF57A03}"/>
              </a:ext>
            </a:extLst>
          </p:cNvPr>
          <p:cNvSpPr txBox="1"/>
          <p:nvPr/>
        </p:nvSpPr>
        <p:spPr>
          <a:xfrm>
            <a:off x="451805" y="6122100"/>
            <a:ext cx="12007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 </a:t>
            </a:r>
            <a:r>
              <a:rPr lang="en-US" sz="1200" dirty="0">
                <a:solidFill>
                  <a:srgbClr val="7030A0"/>
                </a:solidFill>
              </a:rPr>
              <a:t>Springfield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141291-C03A-8640-3759-1F47204D630E}"/>
              </a:ext>
            </a:extLst>
          </p:cNvPr>
          <p:cNvSpPr txBox="1"/>
          <p:nvPr/>
        </p:nvSpPr>
        <p:spPr>
          <a:xfrm>
            <a:off x="1283122" y="6142393"/>
            <a:ext cx="128104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2"/>
                </a:solidFill>
              </a:rPr>
              <a:t>Chicago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5B9635-4218-5E16-FCE4-18F6E4DC0A95}"/>
              </a:ext>
            </a:extLst>
          </p:cNvPr>
          <p:cNvSpPr txBox="1"/>
          <p:nvPr/>
        </p:nvSpPr>
        <p:spPr>
          <a:xfrm>
            <a:off x="1753532" y="6069630"/>
            <a:ext cx="22474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</a:rPr>
              <a:t> </a:t>
            </a:r>
            <a:r>
              <a:rPr lang="en-US" sz="1200" dirty="0">
                <a:solidFill>
                  <a:srgbClr val="FF0000"/>
                </a:solidFill>
              </a:rPr>
              <a:t>Park Ridge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2CA6FF7-CB10-1A47-5A2F-9B38A7AA3A33}"/>
              </a:ext>
            </a:extLst>
          </p:cNvPr>
          <p:cNvSpPr txBox="1"/>
          <p:nvPr/>
        </p:nvSpPr>
        <p:spPr>
          <a:xfrm>
            <a:off x="2507740" y="6161418"/>
            <a:ext cx="159419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 </a:t>
            </a:r>
            <a:r>
              <a:rPr lang="en-US" sz="1200" dirty="0">
                <a:solidFill>
                  <a:schemeClr val="accent1"/>
                </a:solidFill>
              </a:rPr>
              <a:t>Bolingbrook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A665950-ED71-C2B5-893F-039DD19BE271}"/>
              </a:ext>
            </a:extLst>
          </p:cNvPr>
          <p:cNvSpPr txBox="1"/>
          <p:nvPr/>
        </p:nvSpPr>
        <p:spPr>
          <a:xfrm>
            <a:off x="3410936" y="6127656"/>
            <a:ext cx="128104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Naperville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F6396B61-94FA-A53D-44F8-72DB2E5463BA}"/>
              </a:ext>
            </a:extLst>
          </p:cNvPr>
          <p:cNvSpPr/>
          <p:nvPr/>
        </p:nvSpPr>
        <p:spPr>
          <a:xfrm>
            <a:off x="958163" y="4997920"/>
            <a:ext cx="217558" cy="1102207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D2B59DD6-D700-8676-D511-801F2A68447F}"/>
              </a:ext>
            </a:extLst>
          </p:cNvPr>
          <p:cNvSpPr/>
          <p:nvPr/>
        </p:nvSpPr>
        <p:spPr>
          <a:xfrm>
            <a:off x="1557997" y="5358592"/>
            <a:ext cx="217558" cy="732910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5E3C9F86-A2B1-D1B2-F160-8D46ABCF19CB}"/>
              </a:ext>
            </a:extLst>
          </p:cNvPr>
          <p:cNvSpPr/>
          <p:nvPr/>
        </p:nvSpPr>
        <p:spPr>
          <a:xfrm>
            <a:off x="2190236" y="5493541"/>
            <a:ext cx="196392" cy="586667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F6514E04-46A7-41E0-2675-24B9172892DD}"/>
              </a:ext>
            </a:extLst>
          </p:cNvPr>
          <p:cNvSpPr/>
          <p:nvPr/>
        </p:nvSpPr>
        <p:spPr>
          <a:xfrm flipH="1">
            <a:off x="2805640" y="5664322"/>
            <a:ext cx="196392" cy="415150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8559A851-BA0F-C021-9C92-0D0ECDE3962C}"/>
              </a:ext>
            </a:extLst>
          </p:cNvPr>
          <p:cNvSpPr/>
          <p:nvPr/>
        </p:nvSpPr>
        <p:spPr>
          <a:xfrm>
            <a:off x="3486863" y="5827197"/>
            <a:ext cx="196393" cy="272930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pic>
        <p:nvPicPr>
          <p:cNvPr id="20" name="Content Placeholder 19" descr="A map with colored circles&#10;&#10;Description automatically generated">
            <a:extLst>
              <a:ext uri="{FF2B5EF4-FFF2-40B4-BE49-F238E27FC236}">
                <a16:creationId xmlns:a16="http://schemas.microsoft.com/office/drawing/2014/main" id="{962520CD-7658-E144-4AE3-C7C7455088E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01519" y="1848385"/>
            <a:ext cx="5157787" cy="3104741"/>
          </a:xfrm>
        </p:spPr>
      </p:pic>
      <p:pic>
        <p:nvPicPr>
          <p:cNvPr id="40" name="Content Placeholder 39" descr="A map with colored circles&#10;&#10;Description automatically generated">
            <a:extLst>
              <a:ext uri="{FF2B5EF4-FFF2-40B4-BE49-F238E27FC236}">
                <a16:creationId xmlns:a16="http://schemas.microsoft.com/office/drawing/2014/main" id="{F23BC351-540A-32E3-322C-3E76EBF44D20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994399" y="1877889"/>
            <a:ext cx="5183188" cy="3120031"/>
          </a:xfr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06180A11-F102-A6E4-F4CD-0E930DB81C95}"/>
              </a:ext>
            </a:extLst>
          </p:cNvPr>
          <p:cNvSpPr txBox="1"/>
          <p:nvPr/>
        </p:nvSpPr>
        <p:spPr>
          <a:xfrm>
            <a:off x="5994399" y="6036469"/>
            <a:ext cx="12007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 </a:t>
            </a:r>
            <a:r>
              <a:rPr lang="en-US" sz="1200" dirty="0">
                <a:solidFill>
                  <a:srgbClr val="7030A0"/>
                </a:solidFill>
              </a:rPr>
              <a:t>Springfield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0E4026A6-E616-6DD7-9305-93822EAAC8A8}"/>
              </a:ext>
            </a:extLst>
          </p:cNvPr>
          <p:cNvSpPr txBox="1"/>
          <p:nvPr/>
        </p:nvSpPr>
        <p:spPr>
          <a:xfrm>
            <a:off x="6825716" y="6056762"/>
            <a:ext cx="128104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2"/>
                </a:solidFill>
              </a:rPr>
              <a:t>Chicago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392F793F-44AB-5CB1-5481-A965DC7C77BE}"/>
              </a:ext>
            </a:extLst>
          </p:cNvPr>
          <p:cNvSpPr txBox="1"/>
          <p:nvPr/>
        </p:nvSpPr>
        <p:spPr>
          <a:xfrm>
            <a:off x="9188587" y="5984722"/>
            <a:ext cx="22474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</a:rPr>
              <a:t> </a:t>
            </a:r>
            <a:r>
              <a:rPr lang="en-US" sz="1200" dirty="0">
                <a:solidFill>
                  <a:srgbClr val="FF0000"/>
                </a:solidFill>
              </a:rPr>
              <a:t>Park Ridge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C59B806E-642E-9821-E9BA-20F54151ED1F}"/>
              </a:ext>
            </a:extLst>
          </p:cNvPr>
          <p:cNvSpPr txBox="1"/>
          <p:nvPr/>
        </p:nvSpPr>
        <p:spPr>
          <a:xfrm>
            <a:off x="7441370" y="6052653"/>
            <a:ext cx="159419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 </a:t>
            </a:r>
            <a:r>
              <a:rPr lang="en-US" sz="1200" dirty="0">
                <a:solidFill>
                  <a:schemeClr val="accent1"/>
                </a:solidFill>
              </a:rPr>
              <a:t>Bolingbrook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7E95E72-AC2D-9C82-4D7D-F4A88C865980}"/>
              </a:ext>
            </a:extLst>
          </p:cNvPr>
          <p:cNvSpPr txBox="1"/>
          <p:nvPr/>
        </p:nvSpPr>
        <p:spPr>
          <a:xfrm>
            <a:off x="8385135" y="6069630"/>
            <a:ext cx="128104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Naperville</a:t>
            </a:r>
          </a:p>
        </p:txBody>
      </p: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E04FD960-28A2-68CD-E4A9-C1098EB5448F}"/>
              </a:ext>
            </a:extLst>
          </p:cNvPr>
          <p:cNvSpPr/>
          <p:nvPr/>
        </p:nvSpPr>
        <p:spPr>
          <a:xfrm>
            <a:off x="6500757" y="4912289"/>
            <a:ext cx="217558" cy="1102207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2E691F3B-9E98-A9D8-ECEB-90D632D8B4FC}"/>
              </a:ext>
            </a:extLst>
          </p:cNvPr>
          <p:cNvSpPr/>
          <p:nvPr/>
        </p:nvSpPr>
        <p:spPr>
          <a:xfrm>
            <a:off x="7100591" y="5272961"/>
            <a:ext cx="217558" cy="732910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159330A6-69D7-FB44-332C-53EB3852D427}"/>
              </a:ext>
            </a:extLst>
          </p:cNvPr>
          <p:cNvSpPr/>
          <p:nvPr/>
        </p:nvSpPr>
        <p:spPr>
          <a:xfrm>
            <a:off x="9470961" y="5579204"/>
            <a:ext cx="208348" cy="449262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58" name="Rounded Rectangle 57">
            <a:extLst>
              <a:ext uri="{FF2B5EF4-FFF2-40B4-BE49-F238E27FC236}">
                <a16:creationId xmlns:a16="http://schemas.microsoft.com/office/drawing/2014/main" id="{41D0F330-D803-B7BF-A587-85D5788AC697}"/>
              </a:ext>
            </a:extLst>
          </p:cNvPr>
          <p:cNvSpPr/>
          <p:nvPr/>
        </p:nvSpPr>
        <p:spPr>
          <a:xfrm flipH="1">
            <a:off x="7727234" y="5398055"/>
            <a:ext cx="196390" cy="586667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59" name="Rounded Rectangle 58">
            <a:extLst>
              <a:ext uri="{FF2B5EF4-FFF2-40B4-BE49-F238E27FC236}">
                <a16:creationId xmlns:a16="http://schemas.microsoft.com/office/drawing/2014/main" id="{F0D6968D-B197-B023-85CD-D1E687D12C85}"/>
              </a:ext>
            </a:extLst>
          </p:cNvPr>
          <p:cNvSpPr/>
          <p:nvPr/>
        </p:nvSpPr>
        <p:spPr>
          <a:xfrm>
            <a:off x="8633273" y="5509746"/>
            <a:ext cx="208348" cy="496125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40831942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42A35-9C1A-CF3B-2321-26C31BB7DF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2043" y="361406"/>
            <a:ext cx="5157787" cy="823912"/>
          </a:xfrm>
        </p:spPr>
        <p:txBody>
          <a:bodyPr/>
          <a:lstStyle/>
          <a:p>
            <a:r>
              <a:rPr lang="en-US" dirty="0"/>
              <a:t>Motor 	Vehicle Theft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9AD0248-0B4E-C3EE-C25B-4C95A7142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376100"/>
            <a:ext cx="5183188" cy="823912"/>
          </a:xfrm>
        </p:spPr>
        <p:txBody>
          <a:bodyPr/>
          <a:lstStyle/>
          <a:p>
            <a:r>
              <a:rPr lang="en-US" dirty="0"/>
              <a:t>Robbery</a:t>
            </a:r>
          </a:p>
        </p:txBody>
      </p:sp>
      <p:pic>
        <p:nvPicPr>
          <p:cNvPr id="7" name="Content Placeholder 6" descr="A map with many cities&#10;&#10;Description automatically generated">
            <a:extLst>
              <a:ext uri="{FF2B5EF4-FFF2-40B4-BE49-F238E27FC236}">
                <a16:creationId xmlns:a16="http://schemas.microsoft.com/office/drawing/2014/main" id="{F8FB4D80-0F93-57C9-FB9A-390E7A138CF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369932" y="1681163"/>
            <a:ext cx="5157787" cy="3104741"/>
          </a:xfr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999595B3-DDCE-2B89-B3F2-C3C440A12FF2}"/>
              </a:ext>
            </a:extLst>
          </p:cNvPr>
          <p:cNvSpPr txBox="1"/>
          <p:nvPr/>
        </p:nvSpPr>
        <p:spPr>
          <a:xfrm>
            <a:off x="757010" y="6127262"/>
            <a:ext cx="12007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 </a:t>
            </a:r>
            <a:r>
              <a:rPr lang="en-US" sz="1200" dirty="0">
                <a:solidFill>
                  <a:srgbClr val="7030A0"/>
                </a:solidFill>
              </a:rPr>
              <a:t>Springfield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47977CB-E20A-8752-05DE-3EF84C40FDC0}"/>
              </a:ext>
            </a:extLst>
          </p:cNvPr>
          <p:cNvSpPr txBox="1"/>
          <p:nvPr/>
        </p:nvSpPr>
        <p:spPr>
          <a:xfrm>
            <a:off x="267010" y="6200203"/>
            <a:ext cx="128104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2"/>
                </a:solidFill>
              </a:rPr>
              <a:t>Chicago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9465151-FDBD-D82B-2F40-611CF7462DA8}"/>
              </a:ext>
            </a:extLst>
          </p:cNvPr>
          <p:cNvSpPr txBox="1"/>
          <p:nvPr/>
        </p:nvSpPr>
        <p:spPr>
          <a:xfrm>
            <a:off x="2277347" y="6122334"/>
            <a:ext cx="22474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</a:rPr>
              <a:t> </a:t>
            </a:r>
            <a:r>
              <a:rPr lang="en-US" sz="1200" dirty="0">
                <a:solidFill>
                  <a:srgbClr val="FF0000"/>
                </a:solidFill>
              </a:rPr>
              <a:t>Park Ridge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E2B26F8-1C9F-8B4A-1B28-152829C6FA94}"/>
              </a:ext>
            </a:extLst>
          </p:cNvPr>
          <p:cNvSpPr txBox="1"/>
          <p:nvPr/>
        </p:nvSpPr>
        <p:spPr>
          <a:xfrm>
            <a:off x="1499918" y="6192249"/>
            <a:ext cx="115824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 </a:t>
            </a:r>
            <a:r>
              <a:rPr lang="en-US" sz="1200" dirty="0">
                <a:solidFill>
                  <a:schemeClr val="accent1"/>
                </a:solidFill>
              </a:rPr>
              <a:t>Bolingbrook</a:t>
            </a: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64353A3C-FF0F-79B9-BE71-B523EDD8454B}"/>
              </a:ext>
            </a:extLst>
          </p:cNvPr>
          <p:cNvSpPr/>
          <p:nvPr/>
        </p:nvSpPr>
        <p:spPr>
          <a:xfrm>
            <a:off x="1151760" y="5254232"/>
            <a:ext cx="248364" cy="856295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B9BDE48D-031A-EA19-4913-7B1EAF0A1F8E}"/>
              </a:ext>
            </a:extLst>
          </p:cNvPr>
          <p:cNvSpPr/>
          <p:nvPr/>
        </p:nvSpPr>
        <p:spPr>
          <a:xfrm>
            <a:off x="554681" y="5025055"/>
            <a:ext cx="217558" cy="1102207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DC522320-3A76-3B99-2AAE-44F282FBC042}"/>
              </a:ext>
            </a:extLst>
          </p:cNvPr>
          <p:cNvSpPr/>
          <p:nvPr/>
        </p:nvSpPr>
        <p:spPr>
          <a:xfrm>
            <a:off x="2552266" y="5660892"/>
            <a:ext cx="186240" cy="455196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9D9031C2-31A0-4DFC-29F4-5E93BDA5CE3C}"/>
              </a:ext>
            </a:extLst>
          </p:cNvPr>
          <p:cNvSpPr/>
          <p:nvPr/>
        </p:nvSpPr>
        <p:spPr>
          <a:xfrm flipH="1">
            <a:off x="1834565" y="5504124"/>
            <a:ext cx="218860" cy="586667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3DE90DA0-1825-35D6-32D5-C6CBB0D83AE4}"/>
              </a:ext>
            </a:extLst>
          </p:cNvPr>
          <p:cNvSpPr/>
          <p:nvPr/>
        </p:nvSpPr>
        <p:spPr>
          <a:xfrm>
            <a:off x="3332996" y="5753002"/>
            <a:ext cx="186240" cy="369332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BECB674-2E5E-FB55-DCE2-289ABA00BA26}"/>
              </a:ext>
            </a:extLst>
          </p:cNvPr>
          <p:cNvSpPr txBox="1"/>
          <p:nvPr/>
        </p:nvSpPr>
        <p:spPr>
          <a:xfrm>
            <a:off x="3053162" y="6201244"/>
            <a:ext cx="128104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Naperville</a:t>
            </a:r>
          </a:p>
        </p:txBody>
      </p:sp>
      <p:pic>
        <p:nvPicPr>
          <p:cNvPr id="43" name="Content Placeholder 42" descr="A map of a city&#10;&#10;Description automatically generated">
            <a:extLst>
              <a:ext uri="{FF2B5EF4-FFF2-40B4-BE49-F238E27FC236}">
                <a16:creationId xmlns:a16="http://schemas.microsoft.com/office/drawing/2014/main" id="{CF558765-4A21-7CFA-9ECA-305437E45F15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096000" y="1681163"/>
            <a:ext cx="5183188" cy="3120031"/>
          </a:xfr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B18EDCA4-296A-9BF3-059C-8A37932AFF57}"/>
              </a:ext>
            </a:extLst>
          </p:cNvPr>
          <p:cNvSpPr txBox="1"/>
          <p:nvPr/>
        </p:nvSpPr>
        <p:spPr>
          <a:xfrm>
            <a:off x="7147650" y="6045540"/>
            <a:ext cx="12007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 </a:t>
            </a:r>
            <a:r>
              <a:rPr lang="en-US" sz="1200" dirty="0">
                <a:solidFill>
                  <a:srgbClr val="7030A0"/>
                </a:solidFill>
              </a:rPr>
              <a:t>Springfield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6E02A01-1A6F-58DF-D166-432557310E9E}"/>
              </a:ext>
            </a:extLst>
          </p:cNvPr>
          <p:cNvSpPr txBox="1"/>
          <p:nvPr/>
        </p:nvSpPr>
        <p:spPr>
          <a:xfrm>
            <a:off x="6657650" y="6118481"/>
            <a:ext cx="128104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2"/>
                </a:solidFill>
              </a:rPr>
              <a:t>Chicago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EA7BC22-9FF6-6B44-BB42-0A9F57353E8B}"/>
              </a:ext>
            </a:extLst>
          </p:cNvPr>
          <p:cNvSpPr txBox="1"/>
          <p:nvPr/>
        </p:nvSpPr>
        <p:spPr>
          <a:xfrm>
            <a:off x="8667987" y="6040612"/>
            <a:ext cx="22474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</a:rPr>
              <a:t> </a:t>
            </a:r>
            <a:r>
              <a:rPr lang="en-US" sz="1200" dirty="0">
                <a:solidFill>
                  <a:srgbClr val="FF0000"/>
                </a:solidFill>
              </a:rPr>
              <a:t>Park Ridge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5D964F3-71F6-6FDC-38A0-95E985FEC734}"/>
              </a:ext>
            </a:extLst>
          </p:cNvPr>
          <p:cNvSpPr txBox="1"/>
          <p:nvPr/>
        </p:nvSpPr>
        <p:spPr>
          <a:xfrm>
            <a:off x="7890558" y="6110527"/>
            <a:ext cx="115824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 </a:t>
            </a:r>
            <a:r>
              <a:rPr lang="en-US" sz="1200" dirty="0">
                <a:solidFill>
                  <a:schemeClr val="accent1"/>
                </a:solidFill>
              </a:rPr>
              <a:t>Bolingbrook</a:t>
            </a:r>
          </a:p>
        </p:txBody>
      </p:sp>
      <p:sp>
        <p:nvSpPr>
          <p:cNvPr id="48" name="Rounded Rectangle 47">
            <a:extLst>
              <a:ext uri="{FF2B5EF4-FFF2-40B4-BE49-F238E27FC236}">
                <a16:creationId xmlns:a16="http://schemas.microsoft.com/office/drawing/2014/main" id="{2114266A-CCED-D918-4884-3E86133CA3B2}"/>
              </a:ext>
            </a:extLst>
          </p:cNvPr>
          <p:cNvSpPr/>
          <p:nvPr/>
        </p:nvSpPr>
        <p:spPr>
          <a:xfrm>
            <a:off x="7542400" y="5172510"/>
            <a:ext cx="248364" cy="856295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C7738C14-435E-460F-C649-0223F593E0E8}"/>
              </a:ext>
            </a:extLst>
          </p:cNvPr>
          <p:cNvSpPr/>
          <p:nvPr/>
        </p:nvSpPr>
        <p:spPr>
          <a:xfrm>
            <a:off x="6945321" y="4943333"/>
            <a:ext cx="217558" cy="1102207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50" name="Rounded Rectangle 49">
            <a:extLst>
              <a:ext uri="{FF2B5EF4-FFF2-40B4-BE49-F238E27FC236}">
                <a16:creationId xmlns:a16="http://schemas.microsoft.com/office/drawing/2014/main" id="{C4CA5D25-688A-A7A1-A8FA-0155290DED16}"/>
              </a:ext>
            </a:extLst>
          </p:cNvPr>
          <p:cNvSpPr/>
          <p:nvPr/>
        </p:nvSpPr>
        <p:spPr>
          <a:xfrm>
            <a:off x="8942906" y="5579170"/>
            <a:ext cx="186240" cy="455196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0013AD3C-2D5C-FB7D-CD17-4449DFBAB72A}"/>
              </a:ext>
            </a:extLst>
          </p:cNvPr>
          <p:cNvSpPr/>
          <p:nvPr/>
        </p:nvSpPr>
        <p:spPr>
          <a:xfrm flipH="1">
            <a:off x="8225205" y="5422402"/>
            <a:ext cx="218860" cy="586667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0F03E792-006D-B568-E812-674C8A052813}"/>
              </a:ext>
            </a:extLst>
          </p:cNvPr>
          <p:cNvSpPr/>
          <p:nvPr/>
        </p:nvSpPr>
        <p:spPr>
          <a:xfrm>
            <a:off x="9723636" y="5671280"/>
            <a:ext cx="186240" cy="369332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7AC9D0C-2CDE-6291-BEA9-A7CCBBC57687}"/>
              </a:ext>
            </a:extLst>
          </p:cNvPr>
          <p:cNvSpPr txBox="1"/>
          <p:nvPr/>
        </p:nvSpPr>
        <p:spPr>
          <a:xfrm>
            <a:off x="9443802" y="6119522"/>
            <a:ext cx="128104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Naperville</a:t>
            </a:r>
          </a:p>
        </p:txBody>
      </p:sp>
    </p:spTree>
    <p:extLst>
      <p:ext uri="{BB962C8B-B14F-4D97-AF65-F5344CB8AC3E}">
        <p14:creationId xmlns:p14="http://schemas.microsoft.com/office/powerpoint/2010/main" val="18102094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42A35-9C1A-CF3B-2321-26C31BB7DF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9745" y="240058"/>
            <a:ext cx="5157787" cy="823912"/>
          </a:xfrm>
        </p:spPr>
        <p:txBody>
          <a:bodyPr/>
          <a:lstStyle/>
          <a:p>
            <a:r>
              <a:rPr lang="en-US" dirty="0"/>
              <a:t>Rape</a:t>
            </a:r>
          </a:p>
        </p:txBody>
      </p:sp>
      <p:pic>
        <p:nvPicPr>
          <p:cNvPr id="8" name="Content Placeholder 7" descr="A map of a city&#10;&#10;Description automatically generated">
            <a:extLst>
              <a:ext uri="{FF2B5EF4-FFF2-40B4-BE49-F238E27FC236}">
                <a16:creationId xmlns:a16="http://schemas.microsoft.com/office/drawing/2014/main" id="{F16CE445-DFCF-BAC7-2A50-F98DBD48C48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459" y="1409156"/>
            <a:ext cx="4977901" cy="3349315"/>
          </a:xfr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D4CF217-B5E2-11FD-19FC-15FB1C8E7DE9}"/>
              </a:ext>
            </a:extLst>
          </p:cNvPr>
          <p:cNvSpPr txBox="1"/>
          <p:nvPr/>
        </p:nvSpPr>
        <p:spPr>
          <a:xfrm>
            <a:off x="61459" y="6459905"/>
            <a:ext cx="135612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 </a:t>
            </a:r>
            <a:r>
              <a:rPr lang="en-US" sz="1200" dirty="0">
                <a:solidFill>
                  <a:srgbClr val="7030A0"/>
                </a:solidFill>
              </a:rPr>
              <a:t>Springfield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F456119-969C-9CE6-6A97-64D5EEE7F507}"/>
              </a:ext>
            </a:extLst>
          </p:cNvPr>
          <p:cNvSpPr txBox="1"/>
          <p:nvPr/>
        </p:nvSpPr>
        <p:spPr>
          <a:xfrm>
            <a:off x="1063245" y="6479442"/>
            <a:ext cx="115371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2"/>
                </a:solidFill>
              </a:rPr>
              <a:t>Chicago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E05DB3B-9F83-C816-204B-B22AE132136A}"/>
              </a:ext>
            </a:extLst>
          </p:cNvPr>
          <p:cNvSpPr txBox="1"/>
          <p:nvPr/>
        </p:nvSpPr>
        <p:spPr>
          <a:xfrm>
            <a:off x="3302398" y="6407547"/>
            <a:ext cx="20240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</a:rPr>
              <a:t> </a:t>
            </a:r>
            <a:r>
              <a:rPr lang="en-US" sz="1200" dirty="0">
                <a:solidFill>
                  <a:srgbClr val="FF0000"/>
                </a:solidFill>
              </a:rPr>
              <a:t>Park Ridge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AB3863-3E24-55B4-AE1E-8A00B0EF6C1B}"/>
              </a:ext>
            </a:extLst>
          </p:cNvPr>
          <p:cNvSpPr txBox="1"/>
          <p:nvPr/>
        </p:nvSpPr>
        <p:spPr>
          <a:xfrm>
            <a:off x="1723755" y="6464822"/>
            <a:ext cx="115371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 </a:t>
            </a:r>
            <a:r>
              <a:rPr lang="en-US" sz="1200" dirty="0">
                <a:solidFill>
                  <a:schemeClr val="accent1"/>
                </a:solidFill>
              </a:rPr>
              <a:t>Bolingbrook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F6C5788-790D-DFE5-3E1A-B435EC4D1022}"/>
              </a:ext>
            </a:extLst>
          </p:cNvPr>
          <p:cNvSpPr txBox="1"/>
          <p:nvPr/>
        </p:nvSpPr>
        <p:spPr>
          <a:xfrm>
            <a:off x="2641888" y="6472132"/>
            <a:ext cx="115371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Naperville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EE1605B1-9882-AFE0-729C-E30BE8D3B46E}"/>
              </a:ext>
            </a:extLst>
          </p:cNvPr>
          <p:cNvSpPr/>
          <p:nvPr/>
        </p:nvSpPr>
        <p:spPr>
          <a:xfrm>
            <a:off x="691249" y="4863399"/>
            <a:ext cx="241170" cy="1491578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498D13D8-5AF9-5112-8010-A08574C8150D}"/>
              </a:ext>
            </a:extLst>
          </p:cNvPr>
          <p:cNvSpPr/>
          <p:nvPr/>
        </p:nvSpPr>
        <p:spPr>
          <a:xfrm>
            <a:off x="1424545" y="5258749"/>
            <a:ext cx="241170" cy="1096228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675A2863-62FA-E2DB-C1C3-C871848C9D3B}"/>
              </a:ext>
            </a:extLst>
          </p:cNvPr>
          <p:cNvSpPr/>
          <p:nvPr/>
        </p:nvSpPr>
        <p:spPr>
          <a:xfrm>
            <a:off x="3524047" y="5840712"/>
            <a:ext cx="241169" cy="514265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A04FA54E-F3CA-DA94-BC08-24027D3C28A0}"/>
              </a:ext>
            </a:extLst>
          </p:cNvPr>
          <p:cNvSpPr/>
          <p:nvPr/>
        </p:nvSpPr>
        <p:spPr>
          <a:xfrm>
            <a:off x="2088629" y="5467588"/>
            <a:ext cx="241170" cy="906133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2F1E5495-E519-6398-A135-F5C710CDD4C4}"/>
              </a:ext>
            </a:extLst>
          </p:cNvPr>
          <p:cNvSpPr/>
          <p:nvPr/>
        </p:nvSpPr>
        <p:spPr>
          <a:xfrm flipH="1">
            <a:off x="2877470" y="5717380"/>
            <a:ext cx="241169" cy="637597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4355D8F-C02A-5E75-3EE1-018C0E2AE2F2}"/>
              </a:ext>
            </a:extLst>
          </p:cNvPr>
          <p:cNvSpPr txBox="1"/>
          <p:nvPr/>
        </p:nvSpPr>
        <p:spPr>
          <a:xfrm>
            <a:off x="5380343" y="3799497"/>
            <a:ext cx="135612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 </a:t>
            </a:r>
            <a:r>
              <a:rPr lang="en-US" sz="2000" dirty="0">
                <a:solidFill>
                  <a:srgbClr val="7030A0"/>
                </a:solidFill>
              </a:rPr>
              <a:t>Springfield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8225D77-FECF-048D-D963-596A4B29BE70}"/>
              </a:ext>
            </a:extLst>
          </p:cNvPr>
          <p:cNvSpPr txBox="1"/>
          <p:nvPr/>
        </p:nvSpPr>
        <p:spPr>
          <a:xfrm>
            <a:off x="5549796" y="1522341"/>
            <a:ext cx="115371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accent2"/>
                </a:solidFill>
              </a:rPr>
              <a:t>Chicago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1C58D20-B988-9BA2-536B-B1425268C5A1}"/>
              </a:ext>
            </a:extLst>
          </p:cNvPr>
          <p:cNvSpPr txBox="1"/>
          <p:nvPr/>
        </p:nvSpPr>
        <p:spPr>
          <a:xfrm>
            <a:off x="5345185" y="2570397"/>
            <a:ext cx="155376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 </a:t>
            </a:r>
            <a:r>
              <a:rPr lang="en-US" sz="2000" dirty="0">
                <a:solidFill>
                  <a:schemeClr val="accent1"/>
                </a:solidFill>
              </a:rPr>
              <a:t>Bolingbrook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7644946-B0A6-7448-F785-7FCA085EB0FB}"/>
              </a:ext>
            </a:extLst>
          </p:cNvPr>
          <p:cNvSpPr txBox="1"/>
          <p:nvPr/>
        </p:nvSpPr>
        <p:spPr>
          <a:xfrm>
            <a:off x="5469537" y="6376769"/>
            <a:ext cx="170668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accent6"/>
                </a:solidFill>
              </a:rPr>
              <a:t>Naperville</a:t>
            </a:r>
          </a:p>
        </p:txBody>
      </p:sp>
      <p:sp>
        <p:nvSpPr>
          <p:cNvPr id="42" name="Rounded Rectangle 41">
            <a:extLst>
              <a:ext uri="{FF2B5EF4-FFF2-40B4-BE49-F238E27FC236}">
                <a16:creationId xmlns:a16="http://schemas.microsoft.com/office/drawing/2014/main" id="{B876CAA3-520A-54DB-ADEC-00BA6802A8C3}"/>
              </a:ext>
            </a:extLst>
          </p:cNvPr>
          <p:cNvSpPr/>
          <p:nvPr/>
        </p:nvSpPr>
        <p:spPr>
          <a:xfrm>
            <a:off x="6019636" y="3202284"/>
            <a:ext cx="227602" cy="580646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ounded Rectangle 53">
            <a:extLst>
              <a:ext uri="{FF2B5EF4-FFF2-40B4-BE49-F238E27FC236}">
                <a16:creationId xmlns:a16="http://schemas.microsoft.com/office/drawing/2014/main" id="{3DC22DC9-377E-606C-A2AB-C75F2E14FD34}"/>
              </a:ext>
            </a:extLst>
          </p:cNvPr>
          <p:cNvSpPr/>
          <p:nvPr/>
        </p:nvSpPr>
        <p:spPr>
          <a:xfrm>
            <a:off x="6022151" y="816850"/>
            <a:ext cx="241168" cy="548114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5DFC5EFA-B77A-9A07-62CE-29149CB23114}"/>
              </a:ext>
            </a:extLst>
          </p:cNvPr>
          <p:cNvSpPr/>
          <p:nvPr/>
        </p:nvSpPr>
        <p:spPr>
          <a:xfrm>
            <a:off x="6025544" y="4387081"/>
            <a:ext cx="234382" cy="562311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9E73BD12-8690-9BA3-ADEE-8BC6F3C29AE5}"/>
              </a:ext>
            </a:extLst>
          </p:cNvPr>
          <p:cNvSpPr/>
          <p:nvPr/>
        </p:nvSpPr>
        <p:spPr>
          <a:xfrm>
            <a:off x="6022151" y="1998065"/>
            <a:ext cx="241168" cy="553279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DA788534-4D96-446C-D1A7-EDBAE29F8E99}"/>
              </a:ext>
            </a:extLst>
          </p:cNvPr>
          <p:cNvSpPr/>
          <p:nvPr/>
        </p:nvSpPr>
        <p:spPr>
          <a:xfrm flipH="1">
            <a:off x="6006070" y="5696891"/>
            <a:ext cx="241168" cy="553279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BC1BCE6B-A1AF-2B5C-2C7D-0F2E5096267A}"/>
              </a:ext>
            </a:extLst>
          </p:cNvPr>
          <p:cNvSpPr txBox="1"/>
          <p:nvPr/>
        </p:nvSpPr>
        <p:spPr>
          <a:xfrm>
            <a:off x="5380343" y="4946068"/>
            <a:ext cx="202406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 Park Ridge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87BAD632-CE76-17D9-9ECD-7D91A8B8A28E}"/>
              </a:ext>
            </a:extLst>
          </p:cNvPr>
          <p:cNvSpPr txBox="1"/>
          <p:nvPr/>
        </p:nvSpPr>
        <p:spPr>
          <a:xfrm>
            <a:off x="6708082" y="750552"/>
            <a:ext cx="3928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       Robbery     Motor-Vehicle-Theft 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E2C2CD89-CD63-5D42-B274-7EF67C1A4267}"/>
              </a:ext>
            </a:extLst>
          </p:cNvPr>
          <p:cNvSpPr txBox="1"/>
          <p:nvPr/>
        </p:nvSpPr>
        <p:spPr>
          <a:xfrm>
            <a:off x="7120836" y="1205836"/>
            <a:ext cx="3559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Rape    Larceny-theft    Burglary 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DACEB3F0-1AFC-B32B-B252-93DD1FDFC089}"/>
              </a:ext>
            </a:extLst>
          </p:cNvPr>
          <p:cNvSpPr/>
          <p:nvPr/>
        </p:nvSpPr>
        <p:spPr>
          <a:xfrm>
            <a:off x="6127487" y="746820"/>
            <a:ext cx="1356121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No.1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218315D2-CB5B-3CEE-EC9F-B685EC48D845}"/>
              </a:ext>
            </a:extLst>
          </p:cNvPr>
          <p:cNvSpPr/>
          <p:nvPr/>
        </p:nvSpPr>
        <p:spPr>
          <a:xfrm>
            <a:off x="6117098" y="1185856"/>
            <a:ext cx="1356121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No.</a:t>
            </a:r>
            <a:r>
              <a:rPr 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endParaRPr 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583641CA-7BAC-D4AD-22E5-32C9931571F3}"/>
              </a:ext>
            </a:extLst>
          </p:cNvPr>
          <p:cNvSpPr txBox="1"/>
          <p:nvPr/>
        </p:nvSpPr>
        <p:spPr>
          <a:xfrm>
            <a:off x="7324938" y="1934451"/>
            <a:ext cx="25107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Burglary 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17787ABE-708E-E208-49AE-09001CEC9515}"/>
              </a:ext>
            </a:extLst>
          </p:cNvPr>
          <p:cNvSpPr/>
          <p:nvPr/>
        </p:nvSpPr>
        <p:spPr>
          <a:xfrm>
            <a:off x="6142735" y="1901206"/>
            <a:ext cx="1356121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No.1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3E79BDBD-F9A9-60ED-0F63-FA80D960DC98}"/>
              </a:ext>
            </a:extLst>
          </p:cNvPr>
          <p:cNvSpPr txBox="1"/>
          <p:nvPr/>
        </p:nvSpPr>
        <p:spPr>
          <a:xfrm>
            <a:off x="7126275" y="2404247"/>
            <a:ext cx="55230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Rape  Larceny-theft   Robbery Motor-Vehicle-Theft 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C03BFD4B-F846-B0F5-4F08-3387D8603452}"/>
              </a:ext>
            </a:extLst>
          </p:cNvPr>
          <p:cNvSpPr/>
          <p:nvPr/>
        </p:nvSpPr>
        <p:spPr>
          <a:xfrm>
            <a:off x="6117098" y="2310155"/>
            <a:ext cx="1356121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No.3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B0A8598C-DB41-094C-589C-D9B2A3457B15}"/>
              </a:ext>
            </a:extLst>
          </p:cNvPr>
          <p:cNvSpPr/>
          <p:nvPr/>
        </p:nvSpPr>
        <p:spPr>
          <a:xfrm>
            <a:off x="6182852" y="3069548"/>
            <a:ext cx="1356121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No.1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0EE89576-7B63-6D37-A588-6B919B92FC8E}"/>
              </a:ext>
            </a:extLst>
          </p:cNvPr>
          <p:cNvSpPr txBox="1"/>
          <p:nvPr/>
        </p:nvSpPr>
        <p:spPr>
          <a:xfrm>
            <a:off x="7276010" y="3113132"/>
            <a:ext cx="3559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Rape    Larceny-theft    Burglary 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6B082BDE-1287-E9BA-81D6-9E1FD8A15094}"/>
              </a:ext>
            </a:extLst>
          </p:cNvPr>
          <p:cNvSpPr txBox="1"/>
          <p:nvPr/>
        </p:nvSpPr>
        <p:spPr>
          <a:xfrm>
            <a:off x="7509337" y="3558024"/>
            <a:ext cx="37757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Robbery     Motor-Vehicle-Theft 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3F827214-7C71-F207-39FE-C9F42E495EC8}"/>
              </a:ext>
            </a:extLst>
          </p:cNvPr>
          <p:cNvSpPr/>
          <p:nvPr/>
        </p:nvSpPr>
        <p:spPr>
          <a:xfrm>
            <a:off x="6182852" y="3479017"/>
            <a:ext cx="1356121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No.</a:t>
            </a:r>
            <a:r>
              <a:rPr 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endParaRPr 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2CE30697-E303-6236-6222-42A08743358A}"/>
              </a:ext>
            </a:extLst>
          </p:cNvPr>
          <p:cNvSpPr/>
          <p:nvPr/>
        </p:nvSpPr>
        <p:spPr>
          <a:xfrm>
            <a:off x="6306551" y="4191938"/>
            <a:ext cx="1356121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No.</a:t>
            </a:r>
            <a:r>
              <a:rPr 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  <a:endParaRPr 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787C01CA-6BB8-DEF8-6F3C-3A2E806346DB}"/>
              </a:ext>
            </a:extLst>
          </p:cNvPr>
          <p:cNvSpPr/>
          <p:nvPr/>
        </p:nvSpPr>
        <p:spPr>
          <a:xfrm>
            <a:off x="6314112" y="4617659"/>
            <a:ext cx="1356121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No.4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11072F37-1E8C-26A0-CE52-0ED1EC29C6AD}"/>
              </a:ext>
            </a:extLst>
          </p:cNvPr>
          <p:cNvSpPr/>
          <p:nvPr/>
        </p:nvSpPr>
        <p:spPr>
          <a:xfrm>
            <a:off x="6331227" y="5002675"/>
            <a:ext cx="1356121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No.5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1DABC7D8-29C8-5218-3ACB-32EEFFB283D2}"/>
              </a:ext>
            </a:extLst>
          </p:cNvPr>
          <p:cNvSpPr txBox="1"/>
          <p:nvPr/>
        </p:nvSpPr>
        <p:spPr>
          <a:xfrm>
            <a:off x="7619934" y="4155751"/>
            <a:ext cx="18791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Burglary 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2EABD070-F71C-93E0-C840-8916CFE1CB96}"/>
              </a:ext>
            </a:extLst>
          </p:cNvPr>
          <p:cNvSpPr txBox="1"/>
          <p:nvPr/>
        </p:nvSpPr>
        <p:spPr>
          <a:xfrm>
            <a:off x="7619934" y="4599890"/>
            <a:ext cx="41714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Robbery    Motor-Vehicle-Theft 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B3BC080A-F6E4-3832-1055-FBE83E32C3AF}"/>
              </a:ext>
            </a:extLst>
          </p:cNvPr>
          <p:cNvSpPr txBox="1"/>
          <p:nvPr/>
        </p:nvSpPr>
        <p:spPr>
          <a:xfrm>
            <a:off x="7619934" y="5035538"/>
            <a:ext cx="38277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Rape          Larceny-theft 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F0154D16-A67D-EA7F-9741-0BF4240E1CBB}"/>
              </a:ext>
            </a:extLst>
          </p:cNvPr>
          <p:cNvSpPr/>
          <p:nvPr/>
        </p:nvSpPr>
        <p:spPr>
          <a:xfrm>
            <a:off x="6117098" y="123408"/>
            <a:ext cx="5157787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Crime Rate Rank </a:t>
            </a: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F918ECAB-51ED-3521-CF6A-450F1E34E0F8}"/>
              </a:ext>
            </a:extLst>
          </p:cNvPr>
          <p:cNvSpPr/>
          <p:nvPr/>
        </p:nvSpPr>
        <p:spPr>
          <a:xfrm>
            <a:off x="6306550" y="5599531"/>
            <a:ext cx="1356121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No.</a:t>
            </a:r>
            <a:r>
              <a:rPr 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4</a:t>
            </a:r>
            <a:endParaRPr 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7C14F0E9-2B52-53B7-DB33-5111C5D07C7C}"/>
              </a:ext>
            </a:extLst>
          </p:cNvPr>
          <p:cNvSpPr/>
          <p:nvPr/>
        </p:nvSpPr>
        <p:spPr>
          <a:xfrm>
            <a:off x="6349413" y="6048360"/>
            <a:ext cx="1356121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No.</a:t>
            </a:r>
            <a:r>
              <a:rPr 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5</a:t>
            </a:r>
            <a:endParaRPr 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5DF38F1B-7BD2-B10B-0E29-94665E3B3EAA}"/>
              </a:ext>
            </a:extLst>
          </p:cNvPr>
          <p:cNvSpPr txBox="1"/>
          <p:nvPr/>
        </p:nvSpPr>
        <p:spPr>
          <a:xfrm>
            <a:off x="7615190" y="5628502"/>
            <a:ext cx="38277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Rape         Larceny-theft 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E3A47CDC-3907-1134-A1AB-E30FC13AE8B2}"/>
              </a:ext>
            </a:extLst>
          </p:cNvPr>
          <p:cNvSpPr txBox="1"/>
          <p:nvPr/>
        </p:nvSpPr>
        <p:spPr>
          <a:xfrm>
            <a:off x="7615190" y="6097844"/>
            <a:ext cx="41714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Burglary    Robbery      Motor-Vehicle-Theft </a:t>
            </a:r>
          </a:p>
        </p:txBody>
      </p:sp>
    </p:spTree>
    <p:extLst>
      <p:ext uri="{BB962C8B-B14F-4D97-AF65-F5344CB8AC3E}">
        <p14:creationId xmlns:p14="http://schemas.microsoft.com/office/powerpoint/2010/main" val="9161788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94D11-D6BC-4EAD-DE75-7388C7042E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Additional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74E6D0-1C11-6FD2-50B9-0FCBCA5E985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Sources</a:t>
            </a:r>
            <a:endParaRPr lang="en-US" sz="1400" dirty="0"/>
          </a:p>
          <a:p>
            <a:pPr lvl="1"/>
            <a:r>
              <a:rPr lang="en-US" sz="1400" dirty="0"/>
              <a:t> www.PoliceFundingDatabase.org    </a:t>
            </a:r>
          </a:p>
          <a:p>
            <a:pPr lvl="1"/>
            <a:r>
              <a:rPr lang="en-US" sz="1400" dirty="0"/>
              <a:t>ucr.fbi.gov</a:t>
            </a:r>
          </a:p>
          <a:p>
            <a:pPr lvl="1"/>
            <a:r>
              <a:rPr lang="en-US" sz="1400" dirty="0"/>
              <a:t>catalog.data.gov</a:t>
            </a:r>
          </a:p>
          <a:p>
            <a:pPr lvl="1"/>
            <a:r>
              <a:rPr lang="en-US" sz="1400" dirty="0" err="1"/>
              <a:t>data.world</a:t>
            </a:r>
            <a:endParaRPr lang="en-US" sz="1400" dirty="0"/>
          </a:p>
          <a:p>
            <a:pPr lvl="1"/>
            <a:r>
              <a:rPr lang="en-US" sz="1400" dirty="0"/>
              <a:t>kaggle.com</a:t>
            </a:r>
          </a:p>
          <a:p>
            <a:pPr lvl="1"/>
            <a:r>
              <a:rPr lang="en-US" sz="1400" dirty="0"/>
              <a:t>illinoiscomptroller.gov</a:t>
            </a:r>
          </a:p>
          <a:p>
            <a:pPr lvl="1"/>
            <a:r>
              <a:rPr lang="en-US" sz="1400" dirty="0"/>
              <a:t>www.idoc.illinois.gov</a:t>
            </a:r>
          </a:p>
          <a:p>
            <a:pPr lvl="1"/>
            <a:r>
              <a:rPr lang="en-US" sz="1400" dirty="0" err="1"/>
              <a:t>chatGBT</a:t>
            </a:r>
            <a:endParaRPr lang="en-US" sz="1400" dirty="0"/>
          </a:p>
          <a:p>
            <a:pPr lvl="1"/>
            <a:r>
              <a:rPr lang="en-US" sz="1400" dirty="0"/>
              <a:t>www.google.com (including google maps)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5AD053-4A48-7061-FBB3-117D9557367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  <a:p>
            <a:pPr lvl="1"/>
            <a:r>
              <a:rPr lang="en-US" sz="1800" dirty="0"/>
              <a:t>State Budget vs. City Budget</a:t>
            </a:r>
          </a:p>
          <a:p>
            <a:pPr lvl="1"/>
            <a:r>
              <a:rPr lang="en-US" sz="1800" dirty="0"/>
              <a:t>City demographics about crimes</a:t>
            </a:r>
          </a:p>
          <a:p>
            <a:pPr lvl="2"/>
            <a:r>
              <a:rPr lang="en-US" sz="1800" dirty="0"/>
              <a:t>Gender/Race/Age</a:t>
            </a:r>
          </a:p>
          <a:p>
            <a:r>
              <a:rPr lang="en-US" dirty="0"/>
              <a:t>Future Analysis</a:t>
            </a:r>
          </a:p>
          <a:p>
            <a:pPr lvl="1"/>
            <a:r>
              <a:rPr lang="en-US" sz="1800" dirty="0"/>
              <a:t>Educational programs which we wanted to include to show what cities are trying to educate their residents/emergency personnel in order to reduce crime</a:t>
            </a:r>
          </a:p>
          <a:p>
            <a:pPr lvl="1"/>
            <a:r>
              <a:rPr lang="en-US" sz="1800" dirty="0"/>
              <a:t>How much is spent on EMS services per crime</a:t>
            </a:r>
          </a:p>
          <a:p>
            <a:pPr lvl="1"/>
            <a:r>
              <a:rPr lang="en-US" sz="1800" dirty="0"/>
              <a:t>Weather/Temperature correlation to crimes</a:t>
            </a:r>
          </a:p>
          <a:p>
            <a:pPr lvl="1"/>
            <a:r>
              <a:rPr lang="en-US" sz="1800" dirty="0"/>
              <a:t>COVID-19 effect on crime rates</a:t>
            </a:r>
          </a:p>
        </p:txBody>
      </p:sp>
    </p:spTree>
    <p:extLst>
      <p:ext uri="{BB962C8B-B14F-4D97-AF65-F5344CB8AC3E}">
        <p14:creationId xmlns:p14="http://schemas.microsoft.com/office/powerpoint/2010/main" val="26247948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2B2E2-4C2B-F024-4414-C38EE28AB6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Most Popular Crimes in Illinois </a:t>
            </a:r>
          </a:p>
        </p:txBody>
      </p:sp>
      <p:pic>
        <p:nvPicPr>
          <p:cNvPr id="5" name="Content Placeholder 4" descr="A graph of a crime rate&#10;&#10;Description automatically generated">
            <a:extLst>
              <a:ext uri="{FF2B5EF4-FFF2-40B4-BE49-F238E27FC236}">
                <a16:creationId xmlns:a16="http://schemas.microsoft.com/office/drawing/2014/main" id="{A8E92049-7397-46F3-0AA6-123781F8BF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72250" y="2272385"/>
            <a:ext cx="5619750" cy="3632053"/>
          </a:xfrm>
        </p:spPr>
      </p:pic>
      <p:pic>
        <p:nvPicPr>
          <p:cNvPr id="10" name="Picture 9" descr="A graph of crime and crime rate&#10;&#10;Description automatically generated">
            <a:extLst>
              <a:ext uri="{FF2B5EF4-FFF2-40B4-BE49-F238E27FC236}">
                <a16:creationId xmlns:a16="http://schemas.microsoft.com/office/drawing/2014/main" id="{8C8748A1-3C9E-A04B-6066-332F6636F7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601" y="2484612"/>
            <a:ext cx="6303653" cy="3419826"/>
          </a:xfrm>
          <a:prstGeom prst="rect">
            <a:avLst/>
          </a:prstGeom>
        </p:spPr>
      </p:pic>
      <p:pic>
        <p:nvPicPr>
          <p:cNvPr id="12" name="Picture 11" descr="A pair of handcuffs with a chain&#10;&#10;Description automatically generated">
            <a:extLst>
              <a:ext uri="{FF2B5EF4-FFF2-40B4-BE49-F238E27FC236}">
                <a16:creationId xmlns:a16="http://schemas.microsoft.com/office/drawing/2014/main" id="{9F9E13B6-5346-0420-169B-A8F710F221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01000" y="176885"/>
            <a:ext cx="3848100" cy="209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5911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6E555-59EE-FCD6-AE54-E1F7370D9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Emergency Services per City</a:t>
            </a:r>
          </a:p>
        </p:txBody>
      </p:sp>
      <p:pic>
        <p:nvPicPr>
          <p:cNvPr id="6" name="Content Placeholder 5" descr="A graph of a number of people&#10;&#10;Description automatically generated with medium confidence">
            <a:extLst>
              <a:ext uri="{FF2B5EF4-FFF2-40B4-BE49-F238E27FC236}">
                <a16:creationId xmlns:a16="http://schemas.microsoft.com/office/drawing/2014/main" id="{9FF64C44-D063-C631-37B7-1235B65E0AC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83958" y="1949563"/>
            <a:ext cx="5392003" cy="4028587"/>
          </a:xfrm>
        </p:spPr>
      </p:pic>
      <p:pic>
        <p:nvPicPr>
          <p:cNvPr id="8" name="Content Placeholder 7" descr="A graph with blue dots&#10;&#10;Description automatically generated">
            <a:extLst>
              <a:ext uri="{FF2B5EF4-FFF2-40B4-BE49-F238E27FC236}">
                <a16:creationId xmlns:a16="http://schemas.microsoft.com/office/drawing/2014/main" id="{8F00CA11-7DCE-3661-218B-1EC79CCBD94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318503" y="1949563"/>
            <a:ext cx="5735843" cy="4028586"/>
          </a:xfrm>
        </p:spPr>
      </p:pic>
      <p:pic>
        <p:nvPicPr>
          <p:cNvPr id="4" name="Picture 3" descr="A close-up of a fire and police sign&#10;&#10;Description automatically generated">
            <a:extLst>
              <a:ext uri="{FF2B5EF4-FFF2-40B4-BE49-F238E27FC236}">
                <a16:creationId xmlns:a16="http://schemas.microsoft.com/office/drawing/2014/main" id="{6E14C770-125F-1280-BC00-F59695643B84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"/>
          </a:blip>
          <a:stretch>
            <a:fillRect/>
          </a:stretch>
        </p:blipFill>
        <p:spPr>
          <a:xfrm>
            <a:off x="-152400" y="0"/>
            <a:ext cx="12344400" cy="6927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7431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aph of a crime&#10;&#10;Description automatically generated">
            <a:extLst>
              <a:ext uri="{FF2B5EF4-FFF2-40B4-BE49-F238E27FC236}">
                <a16:creationId xmlns:a16="http://schemas.microsoft.com/office/drawing/2014/main" id="{50BDB516-5319-8944-43FB-B10D5C66FC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0" y="1392486"/>
            <a:ext cx="5842000" cy="43815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2DEF46D1-78F1-B8D2-FB64-ABB62301216A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Breaking it down…</a:t>
            </a:r>
            <a:endParaRPr lang="en-US" dirty="0"/>
          </a:p>
        </p:txBody>
      </p:sp>
      <p:pic>
        <p:nvPicPr>
          <p:cNvPr id="7" name="Picture 6" descr="A graph of a number of people&#10;&#10;Description automatically generated with medium confidence">
            <a:extLst>
              <a:ext uri="{FF2B5EF4-FFF2-40B4-BE49-F238E27FC236}">
                <a16:creationId xmlns:a16="http://schemas.microsoft.com/office/drawing/2014/main" id="{FCE9E228-C9FF-683E-44B9-F6E5AEF8D4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8814" y="1392486"/>
            <a:ext cx="5852172" cy="4389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6413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aph of different colored lines and dots&#10;&#10;Description automatically generated">
            <a:extLst>
              <a:ext uri="{FF2B5EF4-FFF2-40B4-BE49-F238E27FC236}">
                <a16:creationId xmlns:a16="http://schemas.microsoft.com/office/drawing/2014/main" id="{B0CCC007-C636-D427-AD1F-12BAA79948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1511" y="1238250"/>
            <a:ext cx="5695820" cy="4381500"/>
          </a:xfrm>
          <a:prstGeom prst="rect">
            <a:avLst/>
          </a:prstGeom>
        </p:spPr>
      </p:pic>
      <p:pic>
        <p:nvPicPr>
          <p:cNvPr id="6" name="Picture 5" descr="A graph of a number of cities&#10;&#10;Description automatically generated with medium confidence">
            <a:extLst>
              <a:ext uri="{FF2B5EF4-FFF2-40B4-BE49-F238E27FC236}">
                <a16:creationId xmlns:a16="http://schemas.microsoft.com/office/drawing/2014/main" id="{3EB12F3C-A3AD-F55D-B591-23A2692377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773" y="1263084"/>
            <a:ext cx="5981547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0927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BDE0E620-C65F-2753-BDC3-3DF2A79322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0728" y="1178624"/>
            <a:ext cx="5257800" cy="4351338"/>
          </a:xfrm>
        </p:spPr>
      </p:pic>
      <p:pic>
        <p:nvPicPr>
          <p:cNvPr id="7" name="Picture 6" descr="A graph of different colored lines and dots&#10;&#10;Description automatically generated">
            <a:extLst>
              <a:ext uri="{FF2B5EF4-FFF2-40B4-BE49-F238E27FC236}">
                <a16:creationId xmlns:a16="http://schemas.microsoft.com/office/drawing/2014/main" id="{2FFC0BB2-04A5-6D0A-8182-679A4A265C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5416" y="1148462"/>
            <a:ext cx="5842000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6117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4CCB5022-D52F-F46F-D888-0BF6FDA510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38250"/>
            <a:ext cx="5842000" cy="4381500"/>
          </a:xfrm>
          <a:prstGeom prst="rect">
            <a:avLst/>
          </a:prstGeom>
        </p:spPr>
      </p:pic>
      <p:pic>
        <p:nvPicPr>
          <p:cNvPr id="5" name="Picture 4" descr="A graph of different colored lines and numbers&#10;&#10;Description automatically generated">
            <a:extLst>
              <a:ext uri="{FF2B5EF4-FFF2-40B4-BE49-F238E27FC236}">
                <a16:creationId xmlns:a16="http://schemas.microsoft.com/office/drawing/2014/main" id="{C05CBCD4-01F9-B14C-149B-DDADB5C6B7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238250"/>
            <a:ext cx="5842000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4346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of a number of cities&#10;&#10;Description automatically generated">
            <a:extLst>
              <a:ext uri="{FF2B5EF4-FFF2-40B4-BE49-F238E27FC236}">
                <a16:creationId xmlns:a16="http://schemas.microsoft.com/office/drawing/2014/main" id="{DB63F4A5-6A5A-29C5-8C70-083660DE84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4992" y="1238250"/>
            <a:ext cx="5842000" cy="4381500"/>
          </a:xfrm>
          <a:prstGeom prst="rect">
            <a:avLst/>
          </a:prstGeom>
        </p:spPr>
      </p:pic>
      <p:pic>
        <p:nvPicPr>
          <p:cNvPr id="6" name="Picture 5" descr="A graph of a number of cities&#10;&#10;Description automatically generated">
            <a:extLst>
              <a:ext uri="{FF2B5EF4-FFF2-40B4-BE49-F238E27FC236}">
                <a16:creationId xmlns:a16="http://schemas.microsoft.com/office/drawing/2014/main" id="{34335200-E4E4-47C7-CB94-94282D9B25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000" y="1311402"/>
            <a:ext cx="5842000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7957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7269A-B841-B4C3-BE15-A2366419B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Crime by Gender and Age Group</a:t>
            </a:r>
          </a:p>
        </p:txBody>
      </p:sp>
      <p:pic>
        <p:nvPicPr>
          <p:cNvPr id="6" name="Content Placeholder 5" descr="A graph of crime by gender&#10;&#10;Description automatically generated">
            <a:extLst>
              <a:ext uri="{FF2B5EF4-FFF2-40B4-BE49-F238E27FC236}">
                <a16:creationId xmlns:a16="http://schemas.microsoft.com/office/drawing/2014/main" id="{9C2A925E-90C5-A50B-6AFE-2CF960DAD3A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007695"/>
            <a:ext cx="5181600" cy="3987197"/>
          </a:xfrm>
        </p:spPr>
      </p:pic>
      <p:pic>
        <p:nvPicPr>
          <p:cNvPr id="8" name="Content Placeholder 7" descr="A graph with numbers and lines&#10;&#10;Description automatically generated">
            <a:extLst>
              <a:ext uri="{FF2B5EF4-FFF2-40B4-BE49-F238E27FC236}">
                <a16:creationId xmlns:a16="http://schemas.microsoft.com/office/drawing/2014/main" id="{D245EB2E-BCAC-5850-987C-2EADE4CE9AF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007695"/>
            <a:ext cx="5723598" cy="3642289"/>
          </a:xfrm>
        </p:spPr>
      </p:pic>
      <p:pic>
        <p:nvPicPr>
          <p:cNvPr id="4" name="Picture 3" descr="A blue and pink symbols&#10;&#10;Description automatically generated">
            <a:extLst>
              <a:ext uri="{FF2B5EF4-FFF2-40B4-BE49-F238E27FC236}">
                <a16:creationId xmlns:a16="http://schemas.microsoft.com/office/drawing/2014/main" id="{E7FD8CDE-269D-6550-6215-C8871FBBA0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06168" y="252658"/>
            <a:ext cx="1938119" cy="1550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1940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1056</TotalTime>
  <Words>292</Words>
  <Application>Microsoft Office PowerPoint</Application>
  <PresentationFormat>Widescreen</PresentationFormat>
  <Paragraphs>86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Times New Roman</vt:lpstr>
      <vt:lpstr>Office Theme</vt:lpstr>
      <vt:lpstr>From Chicago to Springfield: Understanding Crime Rates and Emergency Service Costs in  Illinois Cities</vt:lpstr>
      <vt:lpstr>Most Popular Crimes in Illinois </vt:lpstr>
      <vt:lpstr>Emergency Services per City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Crime by Gender and Age Group</vt:lpstr>
      <vt:lpstr>Crime rates per city</vt:lpstr>
      <vt:lpstr>PowerPoint Presentation</vt:lpstr>
      <vt:lpstr>PowerPoint Presentation</vt:lpstr>
      <vt:lpstr>Additional Information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From Chicago to Springfield: Understanding Crime Rates and Policing Costs in Illinois Cities</dc:title>
  <dc:creator>Corbin Moore</dc:creator>
  <cp:lastModifiedBy>Amanda Baynard</cp:lastModifiedBy>
  <cp:revision>34</cp:revision>
  <dcterms:created xsi:type="dcterms:W3CDTF">2023-10-24T02:50:00Z</dcterms:created>
  <dcterms:modified xsi:type="dcterms:W3CDTF">2023-10-25T01:13:14Z</dcterms:modified>
</cp:coreProperties>
</file>

<file path=docProps/thumbnail.jpeg>
</file>